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70" r:id="rId9"/>
    <p:sldId id="262" r:id="rId10"/>
    <p:sldId id="263" r:id="rId11"/>
    <p:sldId id="264" r:id="rId12"/>
    <p:sldId id="265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7F"/>
    <a:srgbClr val="F4722A"/>
    <a:srgbClr val="F8F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232" d="100"/>
          <a:sy n="232" d="100"/>
        </p:scale>
        <p:origin x="-2722" y="-2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02DB-AFE9-4488-BA7F-E11205F7F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BEAE2-5107-49BA-8034-98D0F310E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E35A5-A746-4BD9-A473-510309BF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6E3E6-395F-4D36-9C12-2BB52C1B5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B042D-2630-44D0-93D0-0A4D8909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0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69AB-0B1E-422E-90B8-22E2FC00E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EA8741-D2E9-4DD0-A03E-D1ABA1D53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7BC8E-5EB9-4610-BAFA-2FEFAD151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D8213-F59A-4B28-A6EB-BF217710B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34D7C-1D6E-4BD5-A9BE-674A3ACFA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6643BF-642F-4958-9A47-97401F0D07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43194-02B3-4B53-84A3-332F2D5C2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59EF0-48DA-4347-ADDD-AE05B512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8AB9B-EDDC-4F9E-BBBC-E1E19DD37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D6741-4620-4BF6-92E1-311F4F5F1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27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F6AC-C93D-4513-94E9-811CD836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77467-C143-461E-B563-32255371B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581DE-10B8-40C7-84D1-35DC3257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34CD8-D391-455D-B925-AE35CEFB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16CDE-8596-4C93-9D00-12FF4C14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2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FB6E0-80D8-4C54-80B3-618EB644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D6FB3-3BE6-4D71-B981-8F21ECC44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AB0D9-D800-4CB3-A22E-F0E12D982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7E9AA-DD52-43A7-B150-02D477A82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DEEA7-E15A-4F63-85B3-1BF0010A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2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B03B9-1449-4134-BD12-50A02D3C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83D84-83FA-42E7-A93B-98D0DFBFC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C06E7-F7BB-404E-AD46-5C2E3451F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615D1-F65C-4CB9-B00F-E64410F16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40978-4C57-4CF1-AD81-A18EEA96E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8B4A9-FABE-4A38-B7E4-0B47135F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32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4C8B-41ED-421A-A7FF-E411456A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A842A-5F6A-4DCC-865C-A53D8BD30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E6DD1-7C16-4326-89AF-D37662B42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422E0-1CCF-40A5-B75B-E74E2F47BB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FEC6A-EA78-46D0-9C77-982DA7969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60D5C0-9C0F-4658-806A-C0587BD0A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FA6E55-A43E-45E8-8891-7569868E4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7C3F52-14E2-4C0E-8855-283B587E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7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FBF2-A8F5-4683-B432-D11BE3B1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C4C9F3-195B-4045-8C0C-F595F256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F63A5-A088-423B-9F6E-09CD9E68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60FF1-7C90-45BF-ADB6-7EAA43ACE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99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3CE4D9-BCAC-407B-B257-BCB648A7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C4CB5-EC9D-441E-A9D6-22D92E817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3E552-D55A-42A4-AE14-83DAE180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6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21DFF-8945-40EF-8570-588FE1A63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67DBD-AAF0-41C9-A045-D49AC9726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976DD-FA78-442C-9650-79F6EB28A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8046E-981F-4338-AD2C-48D5A21EB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A1433-A71E-4ACB-9820-DBEFD417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CC906-98E6-4723-A59B-641CE7CD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5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74F7D-B0D4-4C08-829E-A5CA4AE2D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45E622-7BD7-43BC-8A59-9B9D6D168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7F868-6CA8-47D9-8E41-0019392CA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94DF4-82DC-49B9-9A46-78D331908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9E4FC-E17B-46D2-BF85-AC143801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D19EF-C5E9-443E-A081-11B0F327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23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35379-EB0A-4D7C-9584-4501F08C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D4105-9952-4AF1-B879-713B25F12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FE8C6-310E-40D6-9A94-A18FD7460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98424-AC3A-49D9-834D-F86736F2031D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C9E7D-46B9-43FE-97D7-550D0A92A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39475-8F1B-4C1B-A436-52081278E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3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wgrounds.com/art/view/gordyh/park-background" TargetMode="External"/><Relationship Id="rId13" Type="http://schemas.openxmlformats.org/officeDocument/2006/relationships/hyperlink" Target="http://www.pngall.com/sun-png" TargetMode="External"/><Relationship Id="rId3" Type="http://schemas.openxmlformats.org/officeDocument/2006/relationships/audio" Target="../media/media1.mp3"/><Relationship Id="rId7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hyperlink" Target="http://en.wikipedia.org/wiki/File:Carbon_dioxide_symbol.svg" TargetMode="External"/><Relationship Id="rId2" Type="http://schemas.microsoft.com/office/2007/relationships/media" Target="../media/media1.mp3"/><Relationship Id="rId16" Type="http://schemas.openxmlformats.org/officeDocument/2006/relationships/image" Target="../media/image6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5" Type="http://schemas.openxmlformats.org/officeDocument/2006/relationships/audio" Target="../media/media2.m4a"/><Relationship Id="rId15" Type="http://schemas.openxmlformats.org/officeDocument/2006/relationships/hyperlink" Target="http://www.pngall.com/climate-change-png" TargetMode="External"/><Relationship Id="rId10" Type="http://schemas.openxmlformats.org/officeDocument/2006/relationships/hyperlink" Target="https://commons.wikimedia.org/wiki/File:Happy_Cartoon_Man_Using_A_Smartphone.svg" TargetMode="External"/><Relationship Id="rId4" Type="http://schemas.microsoft.com/office/2007/relationships/media" Target="../media/media2.m4a"/><Relationship Id="rId9" Type="http://schemas.openxmlformats.org/officeDocument/2006/relationships/image" Target="../media/image2.png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nl/het-scherm-projectie-presentatie-309390/" TargetMode="External"/><Relationship Id="rId13" Type="http://schemas.openxmlformats.org/officeDocument/2006/relationships/image" Target="../media/image10.svg"/><Relationship Id="rId3" Type="http://schemas.openxmlformats.org/officeDocument/2006/relationships/audio" Target="../media/media11.m4a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microsoft.com/office/2007/relationships/media" Target="../media/media11.m4a"/><Relationship Id="rId1" Type="http://schemas.openxmlformats.org/officeDocument/2006/relationships/tags" Target="../tags/tag4.xml"/><Relationship Id="rId6" Type="http://schemas.openxmlformats.org/officeDocument/2006/relationships/hyperlink" Target="https://www.newgrounds.com/art/view/gordyh/park-background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.png"/><Relationship Id="rId10" Type="http://schemas.openxmlformats.org/officeDocument/2006/relationships/hyperlink" Target="https://commons.wikimedia.org/wiki/File:Happy_Cartoon_Man_Using_A_Smartphone.svg" TargetMode="Externa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.png"/><Relationship Id="rId1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://pngimg.com/download/23470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commons.wikimedia.org/wiki/File:Happy_Cartoon_Man_Using_A_Smartphone.svg" TargetMode="External"/><Relationship Id="rId12" Type="http://schemas.openxmlformats.org/officeDocument/2006/relationships/image" Target="../media/image2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11" Type="http://schemas.openxmlformats.org/officeDocument/2006/relationships/image" Target="../media/image3.png"/><Relationship Id="rId5" Type="http://schemas.openxmlformats.org/officeDocument/2006/relationships/hyperlink" Target="https://www.newgrounds.com/art/view/gordyh/park-background" TargetMode="External"/><Relationship Id="rId10" Type="http://schemas.openxmlformats.org/officeDocument/2006/relationships/image" Target="../media/image20.jpeg"/><Relationship Id="rId4" Type="http://schemas.openxmlformats.org/officeDocument/2006/relationships/image" Target="../media/image1.png"/><Relationship Id="rId9" Type="http://schemas.openxmlformats.org/officeDocument/2006/relationships/hyperlink" Target="https://pixabay.com/nl/het-scherm-projectie-presentatie-309390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Happy_Cartoon_Man_Using_A_Smartphone.svg" TargetMode="External"/><Relationship Id="rId13" Type="http://schemas.openxmlformats.org/officeDocument/2006/relationships/image" Target="../media/image10.svg"/><Relationship Id="rId3" Type="http://schemas.openxmlformats.org/officeDocument/2006/relationships/audio" Target="../media/media13.m4a"/><Relationship Id="rId7" Type="http://schemas.openxmlformats.org/officeDocument/2006/relationships/image" Target="../media/image2.png"/><Relationship Id="rId12" Type="http://schemas.openxmlformats.org/officeDocument/2006/relationships/image" Target="../media/image9.png"/><Relationship Id="rId2" Type="http://schemas.microsoft.com/office/2007/relationships/media" Target="../media/media13.m4a"/><Relationship Id="rId1" Type="http://schemas.openxmlformats.org/officeDocument/2006/relationships/tags" Target="../tags/tag5.xml"/><Relationship Id="rId6" Type="http://schemas.openxmlformats.org/officeDocument/2006/relationships/hyperlink" Target="https://www.newgrounds.com/art/view/gordyh/park-background" TargetMode="External"/><Relationship Id="rId11" Type="http://schemas.openxmlformats.org/officeDocument/2006/relationships/image" Target="../media/image22.png"/><Relationship Id="rId5" Type="http://schemas.openxmlformats.org/officeDocument/2006/relationships/image" Target="../media/image1.png"/><Relationship Id="rId10" Type="http://schemas.openxmlformats.org/officeDocument/2006/relationships/hyperlink" Target="https://pixabay.com/nl/het-scherm-projectie-presentatie-309390/" TargetMode="Externa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.png"/><Relationship Id="rId1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Happy_Cartoon_Man_Using_A_Smartphone.svg" TargetMode="External"/><Relationship Id="rId13" Type="http://schemas.openxmlformats.org/officeDocument/2006/relationships/image" Target="../media/image24.png"/><Relationship Id="rId3" Type="http://schemas.openxmlformats.org/officeDocument/2006/relationships/audio" Target="../media/media14.m4a"/><Relationship Id="rId7" Type="http://schemas.openxmlformats.org/officeDocument/2006/relationships/image" Target="../media/image2.png"/><Relationship Id="rId12" Type="http://schemas.openxmlformats.org/officeDocument/2006/relationships/image" Target="../media/image3.png"/><Relationship Id="rId2" Type="http://schemas.microsoft.com/office/2007/relationships/media" Target="../media/media14.m4a"/><Relationship Id="rId1" Type="http://schemas.openxmlformats.org/officeDocument/2006/relationships/tags" Target="../tags/tag6.xml"/><Relationship Id="rId6" Type="http://schemas.openxmlformats.org/officeDocument/2006/relationships/hyperlink" Target="https://www.newgrounds.com/art/view/gordyh/park-background" TargetMode="External"/><Relationship Id="rId11" Type="http://schemas.openxmlformats.org/officeDocument/2006/relationships/image" Target="../media/image23.jpeg"/><Relationship Id="rId5" Type="http://schemas.openxmlformats.org/officeDocument/2006/relationships/image" Target="../media/image1.png"/><Relationship Id="rId10" Type="http://schemas.openxmlformats.org/officeDocument/2006/relationships/hyperlink" Target="https://pixabay.com/nl/het-scherm-projectie-presentatie-309390/" TargetMode="Externa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.png"/><Relationship Id="rId14" Type="http://schemas.openxmlformats.org/officeDocument/2006/relationships/hyperlink" Target="https://freesvg.org/vector-drawing-of-triangular-acid-burns-warning-sign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Happy_Cartoon_Man_Using_A_Smartphone.svg" TargetMode="External"/><Relationship Id="rId3" Type="http://schemas.openxmlformats.org/officeDocument/2006/relationships/audio" Target="../media/media15.m4a"/><Relationship Id="rId7" Type="http://schemas.openxmlformats.org/officeDocument/2006/relationships/image" Target="../media/image2.png"/><Relationship Id="rId12" Type="http://schemas.openxmlformats.org/officeDocument/2006/relationships/image" Target="../media/image3.png"/><Relationship Id="rId2" Type="http://schemas.microsoft.com/office/2007/relationships/media" Target="../media/media15.m4a"/><Relationship Id="rId1" Type="http://schemas.openxmlformats.org/officeDocument/2006/relationships/tags" Target="../tags/tag7.xml"/><Relationship Id="rId6" Type="http://schemas.openxmlformats.org/officeDocument/2006/relationships/hyperlink" Target="https://www.newgrounds.com/art/view/gordyh/park-background" TargetMode="External"/><Relationship Id="rId11" Type="http://schemas.openxmlformats.org/officeDocument/2006/relationships/image" Target="../media/image25.jpeg"/><Relationship Id="rId5" Type="http://schemas.openxmlformats.org/officeDocument/2006/relationships/image" Target="../media/image1.png"/><Relationship Id="rId10" Type="http://schemas.openxmlformats.org/officeDocument/2006/relationships/hyperlink" Target="https://pixabay.com/nl/het-scherm-projectie-presentatie-309390/" TargetMode="Externa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wgrounds.com/art/view/gordyh/park-background" TargetMode="External"/><Relationship Id="rId13" Type="http://schemas.openxmlformats.org/officeDocument/2006/relationships/image" Target="../media/image3.png"/><Relationship Id="rId3" Type="http://schemas.openxmlformats.org/officeDocument/2006/relationships/audio" Target="../media/media16.mp3"/><Relationship Id="rId7" Type="http://schemas.openxmlformats.org/officeDocument/2006/relationships/image" Target="../media/image1.png"/><Relationship Id="rId12" Type="http://schemas.openxmlformats.org/officeDocument/2006/relationships/hyperlink" Target="https://pixabay.com/nl/het-scherm-projectie-presentatie-309390/" TargetMode="External"/><Relationship Id="rId2" Type="http://schemas.microsoft.com/office/2007/relationships/media" Target="../media/media16.mp3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7.png"/><Relationship Id="rId5" Type="http://schemas.openxmlformats.org/officeDocument/2006/relationships/audio" Target="../media/media17.m4a"/><Relationship Id="rId10" Type="http://schemas.openxmlformats.org/officeDocument/2006/relationships/hyperlink" Target="https://commons.wikimedia.org/wiki/File:Happy_Cartoon_Man_Using_A_Smartphone.svg" TargetMode="External"/><Relationship Id="rId4" Type="http://schemas.microsoft.com/office/2007/relationships/media" Target="../media/media17.m4a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Happy_Cartoon_Man_Using_A_Smartphone.svg" TargetMode="External"/><Relationship Id="rId3" Type="http://schemas.openxmlformats.org/officeDocument/2006/relationships/audio" Target="../media/media3.m4a"/><Relationship Id="rId7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hyperlink" Target="https://www.newgrounds.com/art/view/gordyh/park-background" TargetMode="External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hyperlink" Target="https://pixabay.com/nl/het-scherm-projectie-presentatie-309390/" TargetMode="Externa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nl/het-scherm-projectie-presentatie-309390/" TargetMode="External"/><Relationship Id="rId13" Type="http://schemas.openxmlformats.org/officeDocument/2006/relationships/image" Target="../media/image9.png"/><Relationship Id="rId3" Type="http://schemas.openxmlformats.org/officeDocument/2006/relationships/audio" Target="../media/media4.m4a"/><Relationship Id="rId7" Type="http://schemas.openxmlformats.org/officeDocument/2006/relationships/image" Target="../media/image7.png"/><Relationship Id="rId12" Type="http://schemas.openxmlformats.org/officeDocument/2006/relationships/image" Target="../media/image3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hyperlink" Target="https://www.newgrounds.com/art/view/gordyh/park-background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hyperlink" Target="https://commons.wikimedia.org/wiki/File:Happy_Cartoon_Man_Using_A_Smartphone.svg" TargetMode="Externa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.png"/><Relationship Id="rId1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2.sv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pixabay.com/nl/het-scherm-projectie-presentatie-309390/" TargetMode="External"/><Relationship Id="rId12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hyperlink" Target="https://www.newgrounds.com/art/view/gordyh/park-background" TargetMode="External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hyperlink" Target="https://commons.wikimedia.org/wiki/File:Happy_Cartoon_Man_Using_A_Smartphone.sv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pixabay.com/nl/het-scherm-projectie-presentatie-309390/" TargetMode="Externa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hyperlink" Target="https://www.newgrounds.com/art/view/gordyh/park-background" TargetMode="External"/><Relationship Id="rId10" Type="http://schemas.openxmlformats.org/officeDocument/2006/relationships/image" Target="../media/image13.jpeg"/><Relationship Id="rId4" Type="http://schemas.openxmlformats.org/officeDocument/2006/relationships/image" Target="../media/image1.png"/><Relationship Id="rId9" Type="http://schemas.openxmlformats.org/officeDocument/2006/relationships/hyperlink" Target="https://commons.wikimedia.org/wiki/File:Happy_Cartoon_Man_Using_A_Smartphone.sv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pixabay.com/nl/het-scherm-projectie-presentatie-309390/" TargetMode="Externa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hyperlink" Target="https://www.newgrounds.com/art/view/gordyh/park-background" TargetMode="External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hyperlink" Target="https://commons.wikimedia.org/wiki/File:Happy_Cartoon_Man_Using_A_Smartphone.sv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pixabay.com/nl/het-scherm-projectie-presentatie-309390/" TargetMode="External"/><Relationship Id="rId12" Type="http://schemas.openxmlformats.org/officeDocument/2006/relationships/hyperlink" Target="https://pixabay.com/en/high-temperature-hot-heat-danger-98824/" TargetMode="Externa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hyperlink" Target="https://www.newgrounds.com/art/view/gordyh/park-background" TargetMode="External"/><Relationship Id="rId10" Type="http://schemas.openxmlformats.org/officeDocument/2006/relationships/image" Target="../media/image15.jpeg"/><Relationship Id="rId4" Type="http://schemas.openxmlformats.org/officeDocument/2006/relationships/image" Target="../media/image1.png"/><Relationship Id="rId9" Type="http://schemas.openxmlformats.org/officeDocument/2006/relationships/hyperlink" Target="https://commons.wikimedia.org/wiki/File:Happy_Cartoon_Man_Using_A_Smartphone.sv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pixabay.com/nl/het-scherm-projectie-presentatie-309390/" TargetMode="Externa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hyperlink" Target="https://www.newgrounds.com/art/view/gordyh/park-background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hyperlink" Target="https://commons.wikimedia.org/wiki/File:Happy_Cartoon_Man_Using_A_Smartphone.svg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pixabay.com/nl/het-scherm-projectie-presentatie-309390/" TargetMode="Externa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hyperlink" Target="https://www.newgrounds.com/art/view/gordyh/park-background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hyperlink" Target="https://commons.wikimedia.org/wiki/File:Happy_Cartoon_Man_Using_A_Smartphone.s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059B5AAB-3E91-41FA-BC9A-6BC941F2FB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4" name="Voxhumana-opener.ogg">
            <a:hlinkClick r:id="" action="ppaction://media"/>
            <a:extLst>
              <a:ext uri="{FF2B5EF4-FFF2-40B4-BE49-F238E27FC236}">
                <a16:creationId xmlns:a16="http://schemas.microsoft.com/office/drawing/2014/main" id="{0CA07916-B6EC-42E7-B357-9599E5EA4F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60179" y="-1095026"/>
            <a:ext cx="487363" cy="487363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9AA10CB6-487C-4A19-9322-F59CD430FA8E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0339547D-E2F2-4300-AD87-928AF0995E4C}"/>
              </a:ext>
            </a:extLst>
          </p:cNvPr>
          <p:cNvSpPr/>
          <p:nvPr/>
        </p:nvSpPr>
        <p:spPr>
          <a:xfrm>
            <a:off x="5830993" y="66676"/>
            <a:ext cx="3836881" cy="3457574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557F"/>
              </a:solidFill>
              <a:latin typeface="Kristen ITC" panose="03050502040202030202" pitchFamily="66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568C8A-FEFA-4CAC-9BB4-56CA6AD26885}"/>
              </a:ext>
            </a:extLst>
          </p:cNvPr>
          <p:cNvSpPr/>
          <p:nvPr/>
        </p:nvSpPr>
        <p:spPr>
          <a:xfrm>
            <a:off x="9456951" y="1647825"/>
            <a:ext cx="428625" cy="27265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E99339-A567-48D1-82AD-699D1C11FB27}"/>
              </a:ext>
            </a:extLst>
          </p:cNvPr>
          <p:cNvSpPr/>
          <p:nvPr/>
        </p:nvSpPr>
        <p:spPr>
          <a:xfrm>
            <a:off x="9963150" y="2034422"/>
            <a:ext cx="361950" cy="2341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9E680D16-B505-4F47-9FF5-7F7CB64775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737848" y="385224"/>
            <a:ext cx="1649197" cy="1649197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A6FF6CC2-B018-4920-A134-CC81B3E98B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5797976" y="1113143"/>
            <a:ext cx="2921629" cy="1842557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21F4F3B5-3657-4EF7-86EE-AAE022051EA5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6808176" y="741169"/>
            <a:ext cx="1826327" cy="1813311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169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53"/>
    </mc:Choice>
    <mc:Fallback xmlns="">
      <p:transition spd="slow" advTm="40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</p:bldLst>
  </p:timing>
  <p:extLst>
    <p:ext uri="{E180D4A7-C9FB-4DFB-919C-405C955672EB}">
      <p14:showEvtLst xmlns:p14="http://schemas.microsoft.com/office/powerpoint/2010/main">
        <p14:playEvt time="739" objId="4"/>
        <p14:stopEvt time="16938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93ED18-B937-4D31-ADD8-A56B514D7F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898" y="933254"/>
            <a:ext cx="8344623" cy="3827282"/>
          </a:xfrm>
          <a:prstGeom prst="rect">
            <a:avLst/>
          </a:prstGeom>
        </p:spPr>
      </p:pic>
      <p:pic>
        <p:nvPicPr>
          <p:cNvPr id="5" name="Graphic 4" descr="Magnifying glass">
            <a:extLst>
              <a:ext uri="{FF2B5EF4-FFF2-40B4-BE49-F238E27FC236}">
                <a16:creationId xmlns:a16="http://schemas.microsoft.com/office/drawing/2014/main" id="{736E3BE5-656A-4DDA-AA38-1E28660CB9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57843" y="3250119"/>
            <a:ext cx="1338157" cy="1263674"/>
          </a:xfrm>
          <a:prstGeom prst="rect">
            <a:avLst/>
          </a:prstGeom>
          <a:effectLst>
            <a:glow rad="63500">
              <a:srgbClr val="00557F">
                <a:alpha val="40000"/>
              </a:srgbClr>
            </a:glow>
          </a:effectLst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4FA57400-4971-4B23-90C0-3FC4DBFA32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839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21"/>
    </mc:Choice>
    <mc:Fallback xmlns="">
      <p:transition spd="slow" advTm="17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2052" name="Picture 4" descr="landscape and aerial photography of icebergs on body of water during daytime">
            <a:extLst>
              <a:ext uri="{FF2B5EF4-FFF2-40B4-BE49-F238E27FC236}">
                <a16:creationId xmlns:a16="http://schemas.microsoft.com/office/drawing/2014/main" id="{B83D4137-60BE-4269-9C7B-34C1F3E96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76" y="925620"/>
            <a:ext cx="8420100" cy="3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3A3734-C5B6-499A-A3ED-00AD2076D90D}"/>
              </a:ext>
            </a:extLst>
          </p:cNvPr>
          <p:cNvSpPr/>
          <p:nvPr/>
        </p:nvSpPr>
        <p:spPr>
          <a:xfrm>
            <a:off x="7062219" y="4301103"/>
            <a:ext cx="2148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Arctic Ice Melts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5BCA8F6-C2E1-4B72-A11E-FB1456FC46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FAAB86-AF68-485E-8129-B18A227414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011424" y="2081684"/>
            <a:ext cx="914402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6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54"/>
    </mc:Choice>
    <mc:Fallback xmlns="">
      <p:transition spd="slow" advTm="12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E5FD86-0022-44B2-8D73-73CFAC355B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898" y="939175"/>
            <a:ext cx="8344623" cy="38213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2B3E35-AA72-45D5-AB96-C3F61DD68B04}"/>
              </a:ext>
            </a:extLst>
          </p:cNvPr>
          <p:cNvSpPr/>
          <p:nvPr/>
        </p:nvSpPr>
        <p:spPr>
          <a:xfrm>
            <a:off x="5366327" y="3269673"/>
            <a:ext cx="2253673" cy="424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202AFB15-52F9-47D6-B24C-D94EC47D3C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063493">
            <a:off x="6661939" y="2407571"/>
            <a:ext cx="2362256" cy="2312619"/>
          </a:xfrm>
          <a:prstGeom prst="rect">
            <a:avLst/>
          </a:prstGeom>
          <a:effectLst>
            <a:glow rad="63500">
              <a:srgbClr val="00557F">
                <a:alpha val="40000"/>
              </a:srgbClr>
            </a:glo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0E3DCFD-10EE-4C8C-95B5-2E7289A060B9}"/>
              </a:ext>
            </a:extLst>
          </p:cNvPr>
          <p:cNvSpPr/>
          <p:nvPr/>
        </p:nvSpPr>
        <p:spPr>
          <a:xfrm>
            <a:off x="7503579" y="3223954"/>
            <a:ext cx="5326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24321-87A4-4E76-B04E-257DC010CE5E}"/>
              </a:ext>
            </a:extLst>
          </p:cNvPr>
          <p:cNvSpPr txBox="1"/>
          <p:nvPr/>
        </p:nvSpPr>
        <p:spPr>
          <a:xfrm>
            <a:off x="7119892" y="3244334"/>
            <a:ext cx="878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57F"/>
                </a:solidFill>
              </a:rPr>
              <a:t>2012 </a:t>
            </a:r>
          </a:p>
          <a:p>
            <a:pPr algn="ctr"/>
            <a:r>
              <a:rPr lang="en-US" dirty="0">
                <a:solidFill>
                  <a:srgbClr val="00557F"/>
                </a:solidFill>
              </a:rPr>
              <a:t>&lt; 50%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9F0A4893-CA92-42DE-8F49-DB424F7FF34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5256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06"/>
    </mc:Choice>
    <mc:Fallback>
      <p:transition spd="slow" advTm="14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0" grpId="0"/>
      <p:bldP spid="1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7172" name="Picture 4" descr="green corals under water">
            <a:extLst>
              <a:ext uri="{FF2B5EF4-FFF2-40B4-BE49-F238E27FC236}">
                <a16:creationId xmlns:a16="http://schemas.microsoft.com/office/drawing/2014/main" id="{52032BA9-499C-4A3A-9597-99E72F3A3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46" y="931229"/>
            <a:ext cx="8366681" cy="382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FCE6EE-05C4-4FE7-A519-51FEC3937341}"/>
              </a:ext>
            </a:extLst>
          </p:cNvPr>
          <p:cNvSpPr txBox="1"/>
          <p:nvPr/>
        </p:nvSpPr>
        <p:spPr>
          <a:xfrm>
            <a:off x="1370368" y="2327756"/>
            <a:ext cx="7199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Oceans </a:t>
            </a:r>
            <a:r>
              <a:rPr lang="en-US" sz="3200" b="1" dirty="0">
                <a:solidFill>
                  <a:schemeClr val="bg1"/>
                </a:solidFill>
              </a:rPr>
              <a:t>12.7%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MORE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ACIDIC</a:t>
            </a:r>
            <a:r>
              <a:rPr lang="en-US" sz="2400" b="1" dirty="0">
                <a:solidFill>
                  <a:schemeClr val="bg1"/>
                </a:solidFill>
              </a:rPr>
              <a:t> in 2018 versus 1985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302073-D734-4EDA-93B8-8DE290ADCE38}"/>
              </a:ext>
            </a:extLst>
          </p:cNvPr>
          <p:cNvSpPr txBox="1"/>
          <p:nvPr/>
        </p:nvSpPr>
        <p:spPr>
          <a:xfrm>
            <a:off x="2361563" y="1591540"/>
            <a:ext cx="5146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Lower PH Damages Coral Reefs</a:t>
            </a:r>
            <a:endParaRPr lang="en-US" sz="3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BFF90E0-099D-4CFA-A876-E96849E2E2F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7DF608-6FA6-4D5D-A104-0F90CB977D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154065" y="3062559"/>
            <a:ext cx="1561078" cy="14693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649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22"/>
    </mc:Choice>
    <mc:Fallback xmlns="">
      <p:transition spd="slow" advTm="19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9218" name="Picture 2" descr="polar bear on snow covered ground during daytime">
            <a:extLst>
              <a:ext uri="{FF2B5EF4-FFF2-40B4-BE49-F238E27FC236}">
                <a16:creationId xmlns:a16="http://schemas.microsoft.com/office/drawing/2014/main" id="{6764F9B0-0364-4F5B-B66F-90FDD129F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06" y="933253"/>
            <a:ext cx="8323868" cy="386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6BD161-803E-433D-BF54-0452A6CD6292}"/>
              </a:ext>
            </a:extLst>
          </p:cNvPr>
          <p:cNvSpPr txBox="1"/>
          <p:nvPr/>
        </p:nvSpPr>
        <p:spPr>
          <a:xfrm>
            <a:off x="1127288" y="1019468"/>
            <a:ext cx="24226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557F"/>
                </a:solidFill>
              </a:rPr>
              <a:t>Purchase Fuel Efficient Vehicles</a:t>
            </a:r>
          </a:p>
          <a:p>
            <a:endParaRPr lang="en-US" sz="2400" b="1" dirty="0">
              <a:solidFill>
                <a:srgbClr val="00557F"/>
              </a:solidFill>
            </a:endParaRPr>
          </a:p>
          <a:p>
            <a:r>
              <a:rPr lang="en-US" sz="2400" b="1" dirty="0">
                <a:solidFill>
                  <a:srgbClr val="00557F"/>
                </a:solidFill>
              </a:rPr>
              <a:t>Learn About Your Carbon Footprint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92046-90B1-4F16-8426-D189076CEF5E}"/>
              </a:ext>
            </a:extLst>
          </p:cNvPr>
          <p:cNvSpPr txBox="1"/>
          <p:nvPr/>
        </p:nvSpPr>
        <p:spPr>
          <a:xfrm>
            <a:off x="6375644" y="1019468"/>
            <a:ext cx="24226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557F"/>
                </a:solidFill>
              </a:rPr>
              <a:t>Contact Your Government Officials</a:t>
            </a:r>
          </a:p>
          <a:p>
            <a:endParaRPr lang="en-US" sz="2400" b="1" dirty="0">
              <a:solidFill>
                <a:srgbClr val="00557F"/>
              </a:solidFill>
            </a:endParaRPr>
          </a:p>
          <a:p>
            <a:r>
              <a:rPr lang="en-US" sz="2400" b="1" dirty="0">
                <a:solidFill>
                  <a:srgbClr val="00557F"/>
                </a:solidFill>
              </a:rPr>
              <a:t>Demand Action!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36CF220-A970-4491-A317-DE51C3E7715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224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78"/>
    </mc:Choice>
    <mc:Fallback xmlns="">
      <p:transition spd="slow" advTm="13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9E8643-4B26-445D-82F8-ED19983F53D0}"/>
              </a:ext>
            </a:extLst>
          </p:cNvPr>
          <p:cNvSpPr txBox="1"/>
          <p:nvPr/>
        </p:nvSpPr>
        <p:spPr>
          <a:xfrm>
            <a:off x="-337793" y="1782239"/>
            <a:ext cx="10812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557F"/>
                </a:solidFill>
              </a:rPr>
              <a:t>Thank you for your attention!</a:t>
            </a:r>
          </a:p>
          <a:p>
            <a:pPr algn="ctr"/>
            <a:r>
              <a:rPr lang="en-US" sz="2400" b="1" dirty="0">
                <a:solidFill>
                  <a:srgbClr val="00557F"/>
                </a:solidFill>
              </a:rPr>
              <a:t>As promised, I kept it short.</a:t>
            </a:r>
          </a:p>
          <a:p>
            <a:pPr algn="ctr"/>
            <a:endParaRPr lang="en-US" sz="2400" b="1" dirty="0">
              <a:solidFill>
                <a:srgbClr val="00557F"/>
              </a:solidFill>
            </a:endParaRPr>
          </a:p>
          <a:p>
            <a:pPr algn="ctr"/>
            <a:r>
              <a:rPr lang="en-US" sz="2400" b="1" dirty="0">
                <a:solidFill>
                  <a:srgbClr val="00557F"/>
                </a:solidFill>
              </a:rPr>
              <a:t>By</a:t>
            </a:r>
          </a:p>
          <a:p>
            <a:pPr algn="ctr"/>
            <a:r>
              <a:rPr lang="en-US" sz="2400" b="1" dirty="0">
                <a:solidFill>
                  <a:srgbClr val="00557F"/>
                </a:solidFill>
              </a:rPr>
              <a:t>Sam Loyd</a:t>
            </a:r>
          </a:p>
          <a:p>
            <a:pPr algn="ctr"/>
            <a:endParaRPr lang="en-US" sz="2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5" name="First_theme_Haydn's_Sonata_in_G_Major.mid">
            <a:hlinkClick r:id="" action="ppaction://media"/>
            <a:extLst>
              <a:ext uri="{FF2B5EF4-FFF2-40B4-BE49-F238E27FC236}">
                <a16:creationId xmlns:a16="http://schemas.microsoft.com/office/drawing/2014/main" id="{164F1A5C-9883-48D4-B1ED-DE3AC3CCA19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2023233" y="-1701374"/>
            <a:ext cx="487363" cy="487363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3F82B8A0-C63A-4BB5-B261-B9C22B29149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730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41"/>
    </mc:Choice>
    <mc:Fallback xmlns="">
      <p:transition spd="slow" advTm="24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251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3" grpId="1"/>
    </p:bldLst>
  </p:timing>
  <p:extLst>
    <p:ext uri="{E180D4A7-C9FB-4DFB-919C-405C955672EB}">
      <p14:showEvtLst xmlns:p14="http://schemas.microsoft.com/office/powerpoint/2010/main">
        <p14:playEvt time="10354" objId="15"/>
        <p14:stopEvt time="23003" objId="1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C64589B-0F91-430C-91ED-2856C38EDD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493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3"/>
    </mc:Choice>
    <mc:Fallback xmlns="">
      <p:transition spd="slow" advTm="4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5E3E81-5107-4908-AF34-068BD166A4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898" y="930846"/>
            <a:ext cx="8344623" cy="3842622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1F91316-82C8-41FE-BB35-5EF29774544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F9B57D-4ABD-4BDD-9530-780BCE9D1B50}"/>
              </a:ext>
            </a:extLst>
          </p:cNvPr>
          <p:cNvSpPr txBox="1"/>
          <p:nvPr/>
        </p:nvSpPr>
        <p:spPr>
          <a:xfrm>
            <a:off x="8051799" y="1957365"/>
            <a:ext cx="66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557F"/>
                </a:solidFill>
              </a:rPr>
              <a:t>1905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B187A058-BECD-49DD-89CC-24D23A8D74C3}"/>
              </a:ext>
            </a:extLst>
          </p:cNvPr>
          <p:cNvSpPr/>
          <p:nvPr/>
        </p:nvSpPr>
        <p:spPr>
          <a:xfrm>
            <a:off x="8605800" y="1658354"/>
            <a:ext cx="157018" cy="598023"/>
          </a:xfrm>
          <a:prstGeom prst="upArrow">
            <a:avLst/>
          </a:prstGeom>
          <a:solidFill>
            <a:srgbClr val="00557F">
              <a:alpha val="80000"/>
            </a:srgbClr>
          </a:solidFill>
          <a:ln>
            <a:solidFill>
              <a:srgbClr val="0055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CCC2C1AB-DB35-4B9D-8400-29190799F6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9918394">
            <a:off x="7438570" y="1410770"/>
            <a:ext cx="1525412" cy="1462523"/>
          </a:xfrm>
          <a:prstGeom prst="rect">
            <a:avLst/>
          </a:prstGeom>
          <a:effectLst>
            <a:glow rad="63500">
              <a:srgbClr val="00557F">
                <a:alpha val="40000"/>
              </a:srgbClr>
            </a:glo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8A8CA9C-1A8F-4D9C-B515-A5C67EF70326}"/>
              </a:ext>
            </a:extLst>
          </p:cNvPr>
          <p:cNvSpPr/>
          <p:nvPr/>
        </p:nvSpPr>
        <p:spPr>
          <a:xfrm>
            <a:off x="8657676" y="2233519"/>
            <a:ext cx="5326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686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44"/>
    </mc:Choice>
    <mc:Fallback xmlns="">
      <p:transition spd="slow" advTm="24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07297A-58CE-40F7-B739-7018115408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D3DC41-9E92-4C82-AE41-C74783D1A8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036" y="940623"/>
            <a:ext cx="8302486" cy="381610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B95828-1602-49F6-A337-7AC40E3FAA26}"/>
              </a:ext>
            </a:extLst>
          </p:cNvPr>
          <p:cNvCxnSpPr>
            <a:cxnSpLocks/>
          </p:cNvCxnSpPr>
          <p:nvPr/>
        </p:nvCxnSpPr>
        <p:spPr>
          <a:xfrm flipH="1">
            <a:off x="1148862" y="4255122"/>
            <a:ext cx="767471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A3A3A05B-CCF2-40EE-9D45-7012D2FEC9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401401">
            <a:off x="1182525" y="3586265"/>
            <a:ext cx="1454145" cy="1352264"/>
          </a:xfrm>
          <a:prstGeom prst="rect">
            <a:avLst/>
          </a:prstGeom>
          <a:effectLst>
            <a:glow rad="63500">
              <a:srgbClr val="00557F">
                <a:alpha val="40000"/>
              </a:srgbClr>
            </a:glow>
          </a:effectLst>
        </p:spPr>
      </p:pic>
      <p:pic>
        <p:nvPicPr>
          <p:cNvPr id="9" name="Graphic 8" descr="Magnifying glass">
            <a:extLst>
              <a:ext uri="{FF2B5EF4-FFF2-40B4-BE49-F238E27FC236}">
                <a16:creationId xmlns:a16="http://schemas.microsoft.com/office/drawing/2014/main" id="{95487BC6-88FB-4B57-BE89-68EE4271E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64960" y="1437231"/>
            <a:ext cx="1559561" cy="1240335"/>
          </a:xfrm>
          <a:prstGeom prst="rect">
            <a:avLst/>
          </a:prstGeom>
          <a:effectLst>
            <a:glow rad="63500">
              <a:srgbClr val="00557F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95405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33"/>
    </mc:Choice>
    <mc:Fallback xmlns="">
      <p:transition spd="slow" advTm="18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1030" name="Picture 6" descr="white and green factory building near body of water during daytime">
            <a:extLst>
              <a:ext uri="{FF2B5EF4-FFF2-40B4-BE49-F238E27FC236}">
                <a16:creationId xmlns:a16="http://schemas.microsoft.com/office/drawing/2014/main" id="{2E9E312C-458E-49D6-A16B-37B143411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30" y="933254"/>
            <a:ext cx="8323868" cy="383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25CD35-AD84-4209-A36D-BF55D83C36AB}"/>
              </a:ext>
            </a:extLst>
          </p:cNvPr>
          <p:cNvSpPr/>
          <p:nvPr/>
        </p:nvSpPr>
        <p:spPr>
          <a:xfrm>
            <a:off x="811030" y="933254"/>
            <a:ext cx="2681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Burning Fossil Fuels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F04000A-ED10-42BD-B8C7-2334D4B6D1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1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9"/>
    </mc:Choice>
    <mc:Fallback xmlns="">
      <p:transition spd="slow" advTm="6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96B2FFA-F6B2-46FF-AC96-89109EE974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BDEA51-CC74-4BA3-825D-379F0C9DD81F}"/>
              </a:ext>
            </a:extLst>
          </p:cNvPr>
          <p:cNvSpPr/>
          <p:nvPr/>
        </p:nvSpPr>
        <p:spPr>
          <a:xfrm>
            <a:off x="803430" y="932873"/>
            <a:ext cx="8392886" cy="3835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19E2D-A073-4AE0-B986-05EE787848C4}"/>
              </a:ext>
            </a:extLst>
          </p:cNvPr>
          <p:cNvSpPr txBox="1"/>
          <p:nvPr/>
        </p:nvSpPr>
        <p:spPr>
          <a:xfrm>
            <a:off x="803431" y="4143557"/>
            <a:ext cx="832893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Data Source: John Cook and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IOPScience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B365BE-F3D9-4A71-85A3-F411AA850C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430" y="1501800"/>
            <a:ext cx="8328935" cy="29033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897A70-B4F2-4F89-8D7F-98C6C7DF4831}"/>
              </a:ext>
            </a:extLst>
          </p:cNvPr>
          <p:cNvSpPr txBox="1"/>
          <p:nvPr/>
        </p:nvSpPr>
        <p:spPr>
          <a:xfrm>
            <a:off x="847723" y="974820"/>
            <a:ext cx="832893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Study Shows </a:t>
            </a:r>
            <a:r>
              <a:rPr lang="en-US" sz="2400" dirty="0">
                <a:solidFill>
                  <a:srgbClr val="00557F"/>
                </a:solidFill>
              </a:rPr>
              <a:t>95% CONSENSUS</a:t>
            </a:r>
            <a:r>
              <a:rPr lang="en-US" sz="2400" dirty="0"/>
              <a:t> on Human Caused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108814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68"/>
    </mc:Choice>
    <mc:Fallback xmlns="">
      <p:transition spd="slow" advTm="24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11266" name="Picture 2" descr="ice on black rocky shore during daytime">
            <a:extLst>
              <a:ext uri="{FF2B5EF4-FFF2-40B4-BE49-F238E27FC236}">
                <a16:creationId xmlns:a16="http://schemas.microsoft.com/office/drawing/2014/main" id="{A311D9E3-5D55-4CC4-9C25-C14D3B0D3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02" y="934134"/>
            <a:ext cx="8379971" cy="382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B1D6BE-E0DA-443A-BF03-F491786E8A57}"/>
              </a:ext>
            </a:extLst>
          </p:cNvPr>
          <p:cNvSpPr/>
          <p:nvPr/>
        </p:nvSpPr>
        <p:spPr>
          <a:xfrm>
            <a:off x="824453" y="1838776"/>
            <a:ext cx="4540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Sea Levels Rise as Oceans Heat Up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9E9FED5-D8EC-4FEC-BC03-77F6AF36A3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05163" y="2841907"/>
            <a:ext cx="1867599" cy="178873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A63A166-D092-4B76-A9DF-E31DF5172B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62"/>
    </mc:Choice>
    <mc:Fallback>
      <p:transition spd="slow" advTm="16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5C1E50-6116-42C6-861E-D68854A828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898" y="939175"/>
            <a:ext cx="8344623" cy="384843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B7C892-50BE-48BB-88B1-95980BD206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2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79"/>
    </mc:Choice>
    <mc:Fallback xmlns="">
      <p:transition spd="slow" advTm="9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F9086E-7670-456F-A742-0064076245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898" y="931873"/>
            <a:ext cx="8344623" cy="3846308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D1AB0EE-830A-4D1E-B894-5BDC9B3AE1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6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79"/>
    </mc:Choice>
    <mc:Fallback xmlns="">
      <p:transition spd="slow" advTm="9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3.4|11.4|9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4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.5|1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82</Words>
  <Application>Microsoft Office PowerPoint</Application>
  <PresentationFormat>Widescreen</PresentationFormat>
  <Paragraphs>22</Paragraphs>
  <Slides>15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Kristen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Loyd</dc:creator>
  <cp:lastModifiedBy>Sam Loyd</cp:lastModifiedBy>
  <cp:revision>162</cp:revision>
  <dcterms:created xsi:type="dcterms:W3CDTF">2021-02-25T00:38:55Z</dcterms:created>
  <dcterms:modified xsi:type="dcterms:W3CDTF">2021-02-27T18:44:57Z</dcterms:modified>
</cp:coreProperties>
</file>